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78" r:id="rId3"/>
    <p:sldId id="321" r:id="rId4"/>
    <p:sldId id="322" r:id="rId5"/>
    <p:sldId id="323" r:id="rId6"/>
    <p:sldId id="324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258" r:id="rId26"/>
    <p:sldId id="344" r:id="rId27"/>
  </p:sldIdLst>
  <p:sldSz cx="9144000" cy="5143500" type="screen16x9"/>
  <p:notesSz cx="6858000" cy="9144000"/>
  <p:embeddedFontLst>
    <p:embeddedFont>
      <p:font typeface="Google Sans" pitchFamily="2" charset="0"/>
      <p:regular r:id="rId29"/>
      <p:bold r:id="rId30"/>
      <p:italic r:id="rId31"/>
      <p:boldItalic r:id="rId32"/>
    </p:embeddedFont>
    <p:embeddedFont>
      <p:font typeface="Roboto Mono Light" panose="020F03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DF7"/>
    <a:srgbClr val="F8D8D9"/>
    <a:srgbClr val="CCF7C5"/>
    <a:srgbClr val="FFE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3"/>
    <p:restoredTop sz="94650"/>
  </p:normalViewPr>
  <p:slideViewPr>
    <p:cSldViewPr snapToGrid="0">
      <p:cViewPr varScale="1">
        <p:scale>
          <a:sx n="141" d="100"/>
          <a:sy n="141" d="100"/>
        </p:scale>
        <p:origin x="776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E8B2809C-2200-76F3-0A33-334EEDE7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3E8AC65-CCBB-EB5F-7FE4-3BA522CD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BC36AD8C-69E6-9E25-2D2B-FFBAD43BC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0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51BA44EF-146A-0F0B-0B5D-8FB9797A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21C07C46-40AA-7BA6-A6CC-79115C6FB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65C11A6-A9AD-3E19-E5F6-617CB5E21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525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9589E1A3-78A9-5273-2108-30A456A25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6D133545-2A12-718D-2EA3-EAEA3237A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9BB2C6B3-51CE-6E34-0D07-6B630F2D6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8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F3B525E4-8371-11DC-152D-00AE7156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39CE514-9406-0C2E-6C13-3C0514C57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AF49B540-5639-CEE2-493E-4662E00FB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9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7A24F16-B244-95D0-A1EA-83E737FBE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CFE712D-3B1F-2ADC-76F3-359E9600B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FEE322EC-1ECC-4B4D-80FD-21F6BCF18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865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E95D8933-07AB-281F-B7A3-32A714E3D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21F5DDDF-D353-AEE2-2E6A-59B918433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3BCA54CB-961B-F15E-859D-7DAEECA0A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06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0BB48795-AF39-BAC2-1956-ED497723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D8966CE2-7C72-9C5B-7B7F-C1530AF64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4D5D7275-2D56-021F-C710-46386A542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9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7253A8C8-6BB1-9AD8-A49F-016A8CCA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DC481F2-01AB-BCA2-8AD3-710F6723E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ECF023C0-B1F2-43D6-DEFB-A0C2AD13C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72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C2A2F59A-5B73-E960-FE76-C2008912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FF518E9D-BBBD-98EF-1939-8E3016A73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D2E127A-0E35-BB6C-0B63-D4D8A87EB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2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ACFE8C0-8C99-05FA-EA6F-F51E1D24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B2369B88-389D-846F-E58C-41D084056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4934E8F4-9D5B-474F-04A9-38999FCA0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75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6DB0D551-4E6A-81FB-BF3E-20E77663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5D3AEE75-43DE-5AA5-00CE-81FCA4B45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D0303C33-A755-281C-389C-3E909E22D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14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2442DB12-01E2-70C4-0C41-8C1CF24C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CB8949B9-5167-A532-943C-2ACF892A98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12F9DDC9-A596-DFB3-0FBC-A401D1A18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645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9AE2C8C-4FAB-327E-E349-41467F51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E65FE565-55B7-4977-D261-1431E332F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BD5C65E-10E1-B6EC-EEE2-0C576A612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40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C53434EE-8C18-9879-5D09-3094AFF2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018EC807-990D-203C-8970-E8D61CF84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975981FC-1866-5CB6-B033-02A82A659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49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717D909-B07A-6E1F-66EB-D3BB90AA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9dfbbccce_0_159:notes">
            <a:extLst>
              <a:ext uri="{FF2B5EF4-FFF2-40B4-BE49-F238E27FC236}">
                <a16:creationId xmlns:a16="http://schemas.microsoft.com/office/drawing/2014/main" id="{C6F07774-8250-C1D0-3363-29ABB4D85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9dfbbccce_0_159:notes">
            <a:extLst>
              <a:ext uri="{FF2B5EF4-FFF2-40B4-BE49-F238E27FC236}">
                <a16:creationId xmlns:a16="http://schemas.microsoft.com/office/drawing/2014/main" id="{DDF8588B-017F-D9D5-597D-435A6909E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924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3653180-E0E0-9334-3FC3-21DD2A1E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dee1d198_1_297:notes">
            <a:extLst>
              <a:ext uri="{FF2B5EF4-FFF2-40B4-BE49-F238E27FC236}">
                <a16:creationId xmlns:a16="http://schemas.microsoft.com/office/drawing/2014/main" id="{800D8B01-95E7-8152-2548-C2590ABBF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dee1d198_1_297:notes">
            <a:extLst>
              <a:ext uri="{FF2B5EF4-FFF2-40B4-BE49-F238E27FC236}">
                <a16:creationId xmlns:a16="http://schemas.microsoft.com/office/drawing/2014/main" id="{9CED14FC-50FA-9FC9-307A-C6B197601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35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FBF32C8-EE72-7089-C933-9123279D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9dfbbccce_0_152:notes">
            <a:extLst>
              <a:ext uri="{FF2B5EF4-FFF2-40B4-BE49-F238E27FC236}">
                <a16:creationId xmlns:a16="http://schemas.microsoft.com/office/drawing/2014/main" id="{0E931AC2-9966-48C0-5576-5BB77F314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9dfbbccce_0_152:notes">
            <a:extLst>
              <a:ext uri="{FF2B5EF4-FFF2-40B4-BE49-F238E27FC236}">
                <a16:creationId xmlns:a16="http://schemas.microsoft.com/office/drawing/2014/main" id="{F10D7ECE-ECDA-551C-48F9-CE485DD40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0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0E534BB-E0B1-F2B5-8E0C-CFA383DF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9dfbbccce_0_159:notes">
            <a:extLst>
              <a:ext uri="{FF2B5EF4-FFF2-40B4-BE49-F238E27FC236}">
                <a16:creationId xmlns:a16="http://schemas.microsoft.com/office/drawing/2014/main" id="{4B102000-0DBA-06CA-79EF-625B02C28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9dfbbccce_0_159:notes">
            <a:extLst>
              <a:ext uri="{FF2B5EF4-FFF2-40B4-BE49-F238E27FC236}">
                <a16:creationId xmlns:a16="http://schemas.microsoft.com/office/drawing/2014/main" id="{E4CD9411-4C62-F823-E8B0-A6BFBC81A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17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CBDCC9FC-8207-57E7-69AD-2C328129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dfbbccce_0_166:notes">
            <a:extLst>
              <a:ext uri="{FF2B5EF4-FFF2-40B4-BE49-F238E27FC236}">
                <a16:creationId xmlns:a16="http://schemas.microsoft.com/office/drawing/2014/main" id="{740A280B-F6AB-41B4-F080-74CE891D0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dfbbccce_0_166:notes">
            <a:extLst>
              <a:ext uri="{FF2B5EF4-FFF2-40B4-BE49-F238E27FC236}">
                <a16:creationId xmlns:a16="http://schemas.microsoft.com/office/drawing/2014/main" id="{FC574BFB-7E72-B2F9-EE39-A1C38E81B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2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5A0B50E-4313-440C-C047-1825F796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73A7F69D-62F7-90B0-C47D-23C385BA0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7247A5D0-EC48-2ABA-E6FD-85A056CB1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49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732DB14-E1CB-3755-1122-3B84B152E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EFF07AA2-458F-1E40-F252-6131257BC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81B8C629-AA3A-79A8-4D37-AC21B486E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1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2C0AA40-F405-5858-B489-784DF967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F0C4D15B-1DDF-858C-2C78-64F744141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610D347C-2DB7-90D4-42D3-66D35E5631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5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D0D3FA07-AE5E-A79B-9071-0A919D7E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37CAC567-92A2-8040-B03E-E0DE2A741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EA2B328C-2ABA-2C85-3E4F-983370BDD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3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/>
          <a:srcRect l="5999" r="5999"/>
          <a:stretch/>
        </p:blipFill>
        <p:spPr>
          <a:xfrm>
            <a:off x="4948855" y="307125"/>
            <a:ext cx="3791566" cy="526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6807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77936" y="1587058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800" dirty="0"/>
              <a:t>It Starts with a Stock Bot: An Agentic AI Design Pattern for Scalable AI Workflows</a:t>
            </a:r>
            <a:endParaRPr sz="2800" dirty="0"/>
          </a:p>
        </p:txBody>
      </p:sp>
      <p:sp>
        <p:nvSpPr>
          <p:cNvPr id="91" name="Google Shape;91;p15"/>
          <p:cNvSpPr txBox="1"/>
          <p:nvPr/>
        </p:nvSpPr>
        <p:spPr>
          <a:xfrm>
            <a:off x="824750" y="997332"/>
            <a:ext cx="2111100" cy="37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Dubai, UAE</a:t>
            </a:r>
          </a:p>
        </p:txBody>
      </p:sp>
      <p:sp>
        <p:nvSpPr>
          <p:cNvPr id="92" name="Google Shape;92;p15"/>
          <p:cNvSpPr txBox="1"/>
          <p:nvPr/>
        </p:nvSpPr>
        <p:spPr>
          <a:xfrm>
            <a:off x="277936" y="3476720"/>
            <a:ext cx="347738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Rohan Mitra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ML Engineer @</a:t>
            </a:r>
            <a:r>
              <a:rPr lang="en" sz="8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Bayut</a:t>
            </a: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| </a:t>
            </a:r>
            <a:r>
              <a:rPr lang="en" sz="8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Dubizzle</a:t>
            </a:r>
            <a:endParaRPr lang="en" sz="8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Research Assistant for ML @ AUS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Organizer &amp; Speaker GDG Sharjah</a:t>
            </a:r>
            <a:endParaRPr sz="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A05D8C58-383E-18F4-9444-998DCA06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A0CC358-03F0-0DF2-C201-37A4142F51BF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CD28BF5-E357-6B01-4F4A-88323025A593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45B9D6A8-7FDC-1313-4F76-B2EE0816569F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549511A1-3542-B13E-FDB4-AD83FAAF117C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099318E7-3433-B866-DFD3-56D3FB38C82A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81A607FC-A3B1-992B-9CFE-AD6C5014070C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A76B32D8-9DDE-5D9E-5EE6-9CFAC333F36C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0ACFE06F-F1D4-4716-0BBF-FEAB64D54230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65519C09-9F7E-59B5-8D22-23113D9267D5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95CB157D-D0F8-9D21-DC8D-FB3B8B25F2CE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489D31A-A315-67B0-F0AB-0C51CE3D4EE2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40DAFEA-FD77-53AD-7E73-CEAD18E5F2CF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52F497-5909-FB9E-BD8F-30D4DAB13BD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1138B43-0EE8-9C5A-DF4A-80F48126227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1A69285-1442-7922-0553-6DDD31C17AE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EF0E36-20C7-DE43-3CD0-176576EB9D7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F1D40A66-7B13-BE75-D429-0B63DAF7402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8A0BE25B-B34A-88A0-7ADC-6BBECCDBE4D9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36860F-56CD-ABAE-66AE-68341256505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89B215-0D46-D83D-BDED-A9646415B6D2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265C6C5B-9028-4730-88E1-C99F1957C4D6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6623D9EE-F473-18CC-F228-6BC057C62A45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5DF5F5C-B802-2C32-2247-82F6C9A3A6C5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35305211-8E70-001D-8B31-FB6C497968F4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09EA8675-592B-2C5A-B03D-BFF1721C38FB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2114F783-3CF1-EBB1-333F-198DF87906F0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9BCF0B72-6B02-5AE8-C21B-1992DD714CF0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3E6E4AF-ED90-842C-5311-69D52BF3863A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50076F5-BC91-52F6-2F49-4BA7B1B0AC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9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2DCAA055-4B61-2C79-59C2-488B3D49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FA5F681-81C1-57F7-5FBA-FD4BE16D25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7EFE4A4E-F27A-459E-87CB-50053FAA9022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D4D3B0-AF22-AD98-4F48-073389A07BAC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A5C9BBC6-21CE-843A-67A2-3FC61DAE4093}"/>
              </a:ext>
            </a:extLst>
          </p:cNvPr>
          <p:cNvSpPr txBox="1">
            <a:spLocks/>
          </p:cNvSpPr>
          <p:nvPr/>
        </p:nvSpPr>
        <p:spPr>
          <a:xfrm>
            <a:off x="657939" y="1262719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Parallel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Execute News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Execute API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Once done, return control to Workflow agent</a:t>
            </a:r>
          </a:p>
        </p:txBody>
      </p:sp>
    </p:spTree>
    <p:extLst>
      <p:ext uri="{BB962C8B-B14F-4D97-AF65-F5344CB8AC3E}">
        <p14:creationId xmlns:p14="http://schemas.microsoft.com/office/powerpoint/2010/main" val="282717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617EE617-7535-B625-381B-D9FD83B6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F00B5324-A2B8-F220-46AF-4F6BD3B911C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E23DA75-0AEE-29E7-F25C-CCB7C649A543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84C6A61-D6EE-700E-2A1B-290AB3A0A05B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D4B49328-C2C9-2F3D-7C87-D359C6FEA8F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2A151B0E-B227-B466-1DF9-7E8D5195745C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8F3578D4-D365-98F7-51B5-5FBB01E816FB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822BB096-A1B4-EABA-F588-618361FBE3B0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A7347472-4F64-E796-DC1A-695B62690C01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F0118A4B-A978-EF86-21F5-46A9A8AD325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A1877FA5-D03A-5253-F604-692E9EC7C292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F39CE0C-A042-0168-CB71-09D745E8B3F8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8463276-6422-FEBF-9367-B051A539BCFD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F3DD1A-F74A-FEC4-34E2-494016CF287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637D9F-6271-6E08-BE35-6F1511C8FF6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5A1526E-AD76-C540-D303-59DB7679F5D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66FA87-C5F6-125F-0CD9-626577D925D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9B28E806-3325-8760-BB1F-E94AD08A470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92BAF2FB-CED3-02AC-3059-A07C83D65282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F1F6BD-A2D6-50E1-EC21-02C4F899853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61EFB7-6BBE-8438-7122-5CA2AD0F4095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41A2CCA-EB6D-8533-EEF3-BF59EC32F9BD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C406C0E6-B0E5-A999-CF87-883BAD996D89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920135A-FFE7-21A3-FB61-3B3D56F1079C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C8895D4D-8FAF-F305-93EE-FE178DF1655E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A570C495-FD66-12D0-0936-DD9A98E46E0C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114539B8-BF1A-9173-DC07-254455218DD5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09DCADE-A7DD-E4DD-92B0-39AC3A310CBE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FB57A38-822E-70B9-951D-D06E9479396A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CC88EC3-7806-EF96-8E8F-E3AB8057C2D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78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9BEEF217-8DB6-D85E-A37C-E8083885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F389B52B-EA0D-0F4A-A14D-4196E3D9691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34D57F3E-FF1E-808B-2ADF-23EBA337AE30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DC5BA1-108B-8CD7-5B84-E7C07DCCE139}"/>
              </a:ext>
            </a:extLst>
          </p:cNvPr>
          <p:cNvSpPr/>
          <p:nvPr/>
        </p:nvSpPr>
        <p:spPr>
          <a:xfrm>
            <a:off x="328319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257BB267-793E-A89A-9CA6-A4CAE175AF42}"/>
              </a:ext>
            </a:extLst>
          </p:cNvPr>
          <p:cNvSpPr txBox="1">
            <a:spLocks/>
          </p:cNvSpPr>
          <p:nvPr/>
        </p:nvSpPr>
        <p:spPr>
          <a:xfrm>
            <a:off x="569825" y="142203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Performs several Google searches with different search keys – Google Search tool call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Identifies:</a:t>
            </a:r>
          </a:p>
          <a:p>
            <a:pPr marL="285750" lvl="3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lvl="3">
              <a:spcAft>
                <a:spcPts val="1200"/>
              </a:spcAft>
              <a:buClr>
                <a:schemeClr val="tx1"/>
              </a:buClr>
            </a:pP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3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Saves the results in JSON format in an output key “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news_agent_output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94553-1AE3-A7E6-A3C9-DBE1BB830176}"/>
              </a:ext>
            </a:extLst>
          </p:cNvPr>
          <p:cNvSpPr txBox="1"/>
          <p:nvPr/>
        </p:nvSpPr>
        <p:spPr>
          <a:xfrm>
            <a:off x="1018583" y="2341885"/>
            <a:ext cx="6889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Summary of latest news articles &amp; developments of given stock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Top 5 most impactful headlines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Market sentiment (Positive, Neutral, Negative)</a:t>
            </a:r>
          </a:p>
        </p:txBody>
      </p:sp>
    </p:spTree>
    <p:extLst>
      <p:ext uri="{BB962C8B-B14F-4D97-AF65-F5344CB8AC3E}">
        <p14:creationId xmlns:p14="http://schemas.microsoft.com/office/powerpoint/2010/main" val="27471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87DFE72C-77CE-0094-65E2-F1FA4122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1D248436-86FA-5EEB-5478-52DFD4AC921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B3AD9CD-08BB-FCC6-AEFF-6553FA424288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5EF78651-B8C6-6EBB-8222-80F721B9D484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339D210C-F122-38A5-195C-A30E1EF1C2E2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5F8D00EE-A089-E49D-8132-74DE71B25761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EE94F75D-2994-63B5-D0FF-7642D55BE3D8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0EF93C9-2F66-5530-E4D8-DF1F4093619B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21AEA270-B231-3C40-F2EE-121F3ABAF6D2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562C6B7-32EA-B978-199D-BCD279F2D84B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448C33C8-A72B-534B-C273-F4CFA5157253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7CAE84E-B06C-F2CC-D056-00011498610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C63DD16-AB59-4CA8-BF91-1AEDFE40470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12AB7-A89A-4F87-1B12-8C661F7C888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5ACB77F-94BD-363C-6E70-9DA81DED45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764B548-4463-6298-219A-ADF7103F812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1CDB54-E0E3-19D0-D263-ACD90133F2F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D4AA19EA-6EDE-8CD8-ADB7-34B1F7D1AADF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386E322E-2D3E-6495-01FA-D52530D7836D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DA8CCF-170E-4569-0A7F-FC3178501F11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F7E030-BB60-E120-3351-7704F3918810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4732EA46-61E6-0119-5050-36DAF2D7A8B4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69B44362-1F05-AA40-FB8A-53809352F6B3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F72471CE-9606-EE86-E3EA-0B574C8AD11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5870017C-3E25-2977-A151-4AAEEC1BBF4F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53322A42-8735-4161-3073-9EF77E55E1FB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9C97088F-97CA-BFE0-55B4-293FFDECE84C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C8359BB-C638-AADF-A664-F77EBC523AE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39B79FB-EC22-E861-2403-0D8186A2B333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7F50E7-1B23-1194-F411-C50EB291C5F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43F261FF-D993-4CB6-E9E8-57C27A72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78895769-47FF-9191-5FCF-88006DF26B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77D63C94-60F5-B18B-E197-1096BACE8AAD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ACC3E6-6E54-8877-0429-1A613E744C26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35E798AC-680F-643C-A1F8-6C79962E726D}"/>
              </a:ext>
            </a:extLst>
          </p:cNvPr>
          <p:cNvSpPr txBox="1">
            <a:spLocks/>
          </p:cNvSpPr>
          <p:nvPr/>
        </p:nvSpPr>
        <p:spPr>
          <a:xfrm>
            <a:off x="650795" y="1398450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Uses a tool-call to fetch data for stock from Yahoo finance API (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yfinance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Downloads the open/close/high/low/volume data (as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dataframe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 for each date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Saves the data as a JSON in artifact service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2DD0D-F899-D7EB-180B-C7730F3EC353}"/>
              </a:ext>
            </a:extLst>
          </p:cNvPr>
          <p:cNvSpPr txBox="1"/>
          <p:nvPr/>
        </p:nvSpPr>
        <p:spPr>
          <a:xfrm>
            <a:off x="1171574" y="2917500"/>
            <a:ext cx="5922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b="1" dirty="0"/>
              <a:t>Artifact: </a:t>
            </a:r>
            <a:r>
              <a:rPr lang="en-AE" dirty="0"/>
              <a:t>Any large object that is loaded/created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Includes files, images, data, etc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b="1" dirty="0"/>
              <a:t>Artifact service: </a:t>
            </a:r>
            <a:r>
              <a:rPr lang="en-AE" dirty="0"/>
              <a:t>A temporary storage space for the session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Easy way to transfer large objects between agents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Saves to RAM / GCS / Redis</a:t>
            </a:r>
          </a:p>
        </p:txBody>
      </p:sp>
    </p:spTree>
    <p:extLst>
      <p:ext uri="{BB962C8B-B14F-4D97-AF65-F5344CB8AC3E}">
        <p14:creationId xmlns:p14="http://schemas.microsoft.com/office/powerpoint/2010/main" val="151157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A864906B-BBEE-B68E-F0A0-50684481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D05D20-D4F2-49A4-3361-24FC871844D8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075F0A64-56B7-91D5-DD10-5AA150062A8F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304E9FC2-0D75-5D1D-F22F-A638A915CE30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5D1F3171-8733-A1F8-2342-26C9FF6F86DF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C3B806C4-8E50-C391-77EE-07DC3CD4919D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E2DF0D25-8505-9F25-B951-D1BBE2289348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772A5A7C-82C7-A573-4D7A-0E75732FFB36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3D2D4990-5CD8-11DD-751E-5028B2932C3E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38C975A-002C-B349-886F-962E964DA25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EE98AC3E-C046-2320-D8EF-66E1CCF61399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BD79CDE-40D2-D375-3492-5118C586B03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8512502-D114-C282-8246-EB5444FB05E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50E7D0-B81D-CAB5-E4A6-50AD2AC9C9E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C425A30-A0C2-C295-CC44-8FA1F689BA4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432164E-57F2-CDDB-8D64-8AF2B5374F3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66C4C-244A-C541-4E31-B138C5DC695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7C08B52E-DE56-4AD8-9BFB-A53C64B50D17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2C0103C6-2B90-03C9-8594-931670906D68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3B7B29C-1ED6-68AB-E71C-FD5D4C342990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B73B98-7234-1EE4-7AD6-B6E5EB5B7F16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A628107D-4485-5B94-B483-3C31365BB52A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293E93E3-CD20-7335-A955-52DDB731D214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A364163A-9F15-88D7-A73A-6590EBD5964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D89861AC-7336-B5C8-89B2-E828ACBE4176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F7C0F83E-0304-2FCC-FCBB-404579F13809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5C4AE1B4-7860-38D7-1C4C-7850D30C2704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8A4CDE5-1DFF-D64F-ED83-610D2327BDB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A3BA06A-0064-BEF1-C9E9-C5C8717E12D8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00F06DD-2CF0-F126-E7DC-3BC6596F2A6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048A47F6-AC19-C335-B953-43EA41B0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03FEE9CE-35AE-9568-2513-E43CEE3907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8B38C6C7-A1FC-4237-6ADE-5F1E50BFDDA8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C18AB8-CDFD-EA22-D1A2-A78805FF3873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3ED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268A53E1-86A9-25F5-D07B-A649636EE352}"/>
              </a:ext>
            </a:extLst>
          </p:cNvPr>
          <p:cNvSpPr txBox="1">
            <a:spLocks/>
          </p:cNvSpPr>
          <p:nvPr/>
        </p:nvSpPr>
        <p:spPr>
          <a:xfrm>
            <a:off x="650795" y="1260488"/>
            <a:ext cx="8004349" cy="3509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Analyze news data (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news_agent_output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Load and analyze temporal data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Combined analysis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Return summary of analysis to Workflow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DB138-8163-F1A9-111B-F44A6C7E2D5B}"/>
              </a:ext>
            </a:extLst>
          </p:cNvPr>
          <p:cNvSpPr txBox="1"/>
          <p:nvPr/>
        </p:nvSpPr>
        <p:spPr>
          <a:xfrm>
            <a:off x="1215251" y="2926661"/>
            <a:ext cx="7277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Correlation, timing of news vs stock prices, market reactions to different types of news</a:t>
            </a:r>
            <a:endParaRPr lang="en-A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7F1DF-8EB8-EB70-6CF9-F306A83729C1}"/>
              </a:ext>
            </a:extLst>
          </p:cNvPr>
          <p:cNvSpPr txBox="1"/>
          <p:nvPr/>
        </p:nvSpPr>
        <p:spPr>
          <a:xfrm>
            <a:off x="1215251" y="2170392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Load the data from artifacts</a:t>
            </a:r>
            <a:endParaRPr lang="en-A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0ED6BE-1DB3-11FC-B633-3271E3D9CEEC}"/>
              </a:ext>
            </a:extLst>
          </p:cNvPr>
          <p:cNvSpPr txBox="1"/>
          <p:nvPr/>
        </p:nvSpPr>
        <p:spPr>
          <a:xfrm>
            <a:off x="1195239" y="383073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News, Trends, Combined Insights, Trading Recommendations, Tables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7616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1E12DEB4-3C84-BF84-18E8-F8AC02A9A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6B548FB-C203-8C40-E640-B07C58A68E14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C1714345-91C7-6629-5332-FABBE123F750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E2290AE-43A7-C27C-B49F-CB4AE09C4114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94DB645E-CB4D-C1EB-9A72-38B32CEDEA54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D142B67C-FCBB-8AA2-F5A8-1DD47FA33787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486FD16C-3FD8-9543-CAB3-38E828B29823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C5A91A18-29B4-F2BD-D881-D93CB8B115C9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4774B0CC-D0BC-013B-3A00-35084C75B460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893A0725-81B6-A153-D07A-B76ECB14B549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DCAA913C-7A61-9729-1145-E1B57662B959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4DD099E-7F8D-FBAC-3D4F-0967DBB813EC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22D5E0F-201E-F41C-07C7-03C5A83DE508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AA49E-9599-F6DF-CE60-1E6AEDB105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26D8D02-1EC6-F23B-B4D6-3521B5ABE4D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142B498-F05F-76A7-F822-6FC3F42E8E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9CD95C-E397-4EA7-B82A-001BA4405A9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63A41C54-4581-903C-3C87-6EC4F2E022B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785C77E2-AC79-50B8-BEB0-7F547AAF7B3D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6220C0-7921-8733-72A7-33932305791F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2300D7-2CD9-4AFF-03C0-46D46C535DC8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94F69D06-B3A0-2ED0-1148-A925E3F7D98B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141E4282-E891-0564-B6B7-88B0EEE87DA3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DE520EE1-C5DE-E67D-3D0B-F1894291364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97A73D43-C9C7-A576-39F1-182D9140FB3E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60E8F0B5-228B-C479-E711-BD5EFF2EAC42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AE005621-A4C6-4EB3-D970-5C5AAFF9E1C3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1FB68A72-201B-8815-9020-4372207252A2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EA6430-184E-5FAC-3C56-D8EE9B833482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AA5E501-CBE4-E8F0-2B24-FC3690CB084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0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9855E9B6-2264-1DB1-28E4-5D141BB4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2558B973-445C-68F6-8C47-29178860760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60439A87-EBB7-E08B-FCB6-48834C77305E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Adapt To Your Use Case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5A0DBF-DB61-7556-9D3C-826686DA3D12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CF7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C89C3CB4-4176-C03B-0900-1748734F4770}"/>
              </a:ext>
            </a:extLst>
          </p:cNvPr>
          <p:cNvSpPr txBox="1">
            <a:spLocks/>
          </p:cNvSpPr>
          <p:nvPr/>
        </p:nvSpPr>
        <p:spPr>
          <a:xfrm>
            <a:off x="657939" y="1250091"/>
            <a:ext cx="8004349" cy="366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ADK forces modular architectures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Plug-and-play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Update Prompts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Add / Replace tools &amp; agents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278D5-7DAA-EACE-9FEF-09CA12A4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34" y="2455208"/>
            <a:ext cx="2270044" cy="22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D98A3F-49F9-FA8F-3CE3-EDBC23E2679C}"/>
              </a:ext>
            </a:extLst>
          </p:cNvPr>
          <p:cNvSpPr txBox="1"/>
          <p:nvPr/>
        </p:nvSpPr>
        <p:spPr>
          <a:xfrm>
            <a:off x="6477967" y="2147431"/>
            <a:ext cx="200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Github repo with code</a:t>
            </a:r>
          </a:p>
        </p:txBody>
      </p:sp>
    </p:spTree>
    <p:extLst>
      <p:ext uri="{BB962C8B-B14F-4D97-AF65-F5344CB8AC3E}">
        <p14:creationId xmlns:p14="http://schemas.microsoft.com/office/powerpoint/2010/main" val="305247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332199" y="1292675"/>
            <a:ext cx="8406951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32200" y="323700"/>
            <a:ext cx="840695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Case Study – G-Stock Brokers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455596" y="1420242"/>
            <a:ext cx="8032270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You are an AI Engineer at G-Stock Brokers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traders want to quickly know how a certain stock is performing in a given time period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They want some market research on latest news + numerical backing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They should be able to ask for a given stock and receive a report with relevant info and suggestions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Let's build an AI workflow with Agent Development Kit!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(And how you can adapt this to your own projects)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59B3FE23-185C-5DBC-4ADA-A0060CB5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D0D53AE5-8844-8EBA-E69E-DAF02FFFF174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0FAD0295-1E11-5440-C035-5B52CF3A1A6E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2224A00-2F85-12DD-8650-377D24E08BED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63982810-900A-B934-19E8-64358A06DC67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061E82FF-D9BB-D0EB-1DD9-90592119D12A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34F2E153-BB10-17D2-03B9-D3565C9BA574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4105AD4B-0FF9-A28C-75B6-8F3151503AFE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5F8FB8CD-DA55-4772-406E-D5B38374E2EB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0865538D-A4CB-090F-BB30-D9BF85375012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FA42D766-3092-C7FB-FB0F-4C26459F8564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85E80ED-93D6-88C1-D1C0-A5DDCAA1578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D208E6-353A-56E9-7632-115336B69889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CC988-A321-8FF9-C0D6-49100552FBA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2A4B782-C986-C642-799A-A90DE6282A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1C32197-9049-B542-05D6-CF9F28B2073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F6647C-B7EA-9B45-1617-FBEF5F5E79A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140C3902-BEC6-EF5B-0E72-1A9443E5CE00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0C227981-AC14-588A-5D6E-51255DE48499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1A5644-BD25-F3AE-D7B7-6EDA6CAD530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DB89B6-C048-D4AF-6AF5-28384402E484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9A801878-AD3D-C3DB-11D6-60217C7174FA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B6714E45-139B-A55A-1B89-D55947B55E9D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FCF6C86-4C13-3993-9CD1-28AEDFFB7353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34796897-DFE3-E53C-9EB4-01637C62763A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D527BE53-7711-5EC5-3407-205967EA9DE9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9493CA8F-D167-9449-0871-1756FC52D6AE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39FE935B-9139-5082-3888-B92C9715EA5C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CBDFA6-3C11-1DF0-EAF8-6C8006D1346F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12F327D-DC25-C0A1-CDA9-56E7D9C9244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08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DADEFDAC-744A-1392-50D2-286999F3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DFACB12B-E0D5-8F9A-1110-74F19CD47033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6DCD54C-6B02-99F1-64C2-F6A083551C81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BB9C92D5-F734-86A8-8071-7CC91104729B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E910CDFB-20AB-205C-86D3-E286F9B7888F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D43BBCC3-27CF-6891-C49D-5A61C63AB008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6791DFFF-FE66-D88D-2B65-9910D2F8247D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B980BB69-376D-0628-8056-0B2730BCE981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F390B3DF-14A8-6200-E055-CAEC3B25D24E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E7AFAD8-46B3-0DE0-8DF5-240901776558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9DEC4BA-EA3A-8C01-0D5D-83D89F469B9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ADA476-A2BB-28E6-A6C5-9C1B5D8193E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120AFCE-5FE5-B4EB-DA84-E0D0C05956D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303053-6040-127E-C92B-46187808A92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1B4A0DBC-880C-8CD8-EDAC-354BE9A71653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5B96E885-1504-9D1F-706F-B8784FA3D0B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C3322B7B-8C7E-972D-F96D-EB781C5FB015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802D7A3-9426-D300-B265-893217C44C7C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83B475A-E0FE-0FC3-5DC1-EC685BBC827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EBD12E-ED89-8169-F197-3D33BEEE63FE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C077A-5D04-CCFE-4520-24D10FA9626F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</p:spTree>
    <p:extLst>
      <p:ext uri="{BB962C8B-B14F-4D97-AF65-F5344CB8AC3E}">
        <p14:creationId xmlns:p14="http://schemas.microsoft.com/office/powerpoint/2010/main" val="161753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4F83D2F7-3612-A7FF-9FB5-82391BD1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E0DB70C9-E7FE-DF00-C405-F798C39B7471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552803C-B87E-6496-2403-9CF3D1FED826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5F2441AA-8F8C-EDE4-0E87-AE9BEBBF6BCE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AAA288D7-9ABD-0D59-557F-733159C86C0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AD37700D-1093-6CE9-1578-1935A9D0377F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4CF6C6C3-EF17-CC29-7C96-B10AB61118D3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21E59984-28ED-154E-B9B0-FF7F337F5722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4CC245C1-2905-5848-AD3F-CDA08E4C4414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0B7654A-B15F-3DF9-BA09-279531CFD013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0F7DB5-B490-F24A-7C83-9B3EBAE44034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5F5B2-3AF1-C218-6E97-C582BD8E7D5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8D771D9-F7FA-7159-1247-1CF23978C79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22ADDE-B4CD-85BA-690B-67FB939A1F2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C67B5234-2EAC-28C4-6B91-4044505C5B84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6031109E-68C1-B6FA-2BF9-14AF191C3641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69F88C6-3FD7-3DC1-B420-B7E7FAD9344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9BE6FC9-BCE6-9069-F1EF-D45263CB6F02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6C3A669-CCDB-D4D2-74B2-C54679E4500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F30E4F-3D4E-20E5-8AEA-E2B556E43A4E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431AC-EE8E-63FF-15E6-7610E7880421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D643F-FACB-63F9-E192-1BEB03C509DC}"/>
              </a:ext>
            </a:extLst>
          </p:cNvPr>
          <p:cNvSpPr txBox="1"/>
          <p:nvPr/>
        </p:nvSpPr>
        <p:spPr>
          <a:xfrm>
            <a:off x="5039803" y="3486379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41FC6-38E8-DBD9-A7E5-BB40B3B08275}"/>
              </a:ext>
            </a:extLst>
          </p:cNvPr>
          <p:cNvSpPr txBox="1"/>
          <p:nvPr/>
        </p:nvSpPr>
        <p:spPr>
          <a:xfrm>
            <a:off x="5039803" y="3750572"/>
            <a:ext cx="2525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Graph/Chart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Code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Get ML Model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5288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83ADEDCA-9931-C77F-9151-7B39B20B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2C28593-EF22-ED0A-55BD-5EA90FE18496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3D9C7F5-E67B-0B76-BB83-3C795CCD16E7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E98E7F76-840D-FF37-B69D-78605639A0B6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6FDC371D-EB71-A99A-5756-E8611A89F7D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90B3DBBB-536F-EFA2-B4E0-4A59024E981C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6703DB4A-A7E6-70FA-2D39-D8270B2F0949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A0E3C6F0-33CC-E6EA-BFF0-BEDCBB6B614A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98446548-E75D-4870-BEF8-3A43CEFE2982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CD2DD8E-31AD-8365-4F26-E62639BD3322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495FA72-A493-463F-9A83-9CFEB43A5748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1D39B7-B34D-4BAD-065A-379298B08CD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3AD12FA-624D-EC1B-CC83-CD44873D50C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6807F9-60E5-62F5-418E-98A8B618893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FFEFD7AF-3136-FE7E-362B-5EB97AA3C8BA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849F1CF5-FB5A-090B-CE50-D965B76E5E6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FDF785C2-3678-B7D1-2EC1-F6CE06CD5303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3F65644-AB5B-8BB5-661D-F87883EB22C1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C655625-9871-33AC-9DCD-A9B92305D924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7FA2D2-BD93-DB5D-FB4D-F41B71CF2042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B1941-2FAA-D2A8-0128-9BEE5FEC2836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6D0A5-BDF4-9AA5-830A-E352CF60B605}"/>
              </a:ext>
            </a:extLst>
          </p:cNvPr>
          <p:cNvSpPr txBox="1"/>
          <p:nvPr/>
        </p:nvSpPr>
        <p:spPr>
          <a:xfrm>
            <a:off x="5039803" y="3486379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A51C6-1AC6-F904-8EE8-165765CC6360}"/>
              </a:ext>
            </a:extLst>
          </p:cNvPr>
          <p:cNvSpPr txBox="1"/>
          <p:nvPr/>
        </p:nvSpPr>
        <p:spPr>
          <a:xfrm>
            <a:off x="5039803" y="3750572"/>
            <a:ext cx="2525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Graph/Chart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Code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Get ML Model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C1D13-A0D4-A62C-8FFE-A8B4120FD7B8}"/>
              </a:ext>
            </a:extLst>
          </p:cNvPr>
          <p:cNvSpPr txBox="1"/>
          <p:nvPr/>
        </p:nvSpPr>
        <p:spPr>
          <a:xfrm>
            <a:off x="8827" y="3092601"/>
            <a:ext cx="209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u="sng" dirty="0"/>
              <a:t>Your Interaction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D812F-5460-796E-D4D1-2B3A64EB79CA}"/>
              </a:ext>
            </a:extLst>
          </p:cNvPr>
          <p:cNvSpPr txBox="1"/>
          <p:nvPr/>
        </p:nvSpPr>
        <p:spPr>
          <a:xfrm>
            <a:off x="8827" y="3356794"/>
            <a:ext cx="2466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Generate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Send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Send Slack 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Reply back in chat</a:t>
            </a:r>
          </a:p>
        </p:txBody>
      </p:sp>
    </p:spTree>
    <p:extLst>
      <p:ext uri="{BB962C8B-B14F-4D97-AF65-F5344CB8AC3E}">
        <p14:creationId xmlns:p14="http://schemas.microsoft.com/office/powerpoint/2010/main" val="125206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BBE4BF6-F4A5-BFEC-72A1-050DFD59D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>
            <a:extLst>
              <a:ext uri="{FF2B5EF4-FFF2-40B4-BE49-F238E27FC236}">
                <a16:creationId xmlns:a16="http://schemas.microsoft.com/office/drawing/2014/main" id="{6F79D404-D390-D2B0-5569-9F6D40E50C40}"/>
              </a:ext>
            </a:extLst>
          </p:cNvPr>
          <p:cNvSpPr/>
          <p:nvPr/>
        </p:nvSpPr>
        <p:spPr>
          <a:xfrm>
            <a:off x="332199" y="1175742"/>
            <a:ext cx="8104568" cy="3781740"/>
          </a:xfrm>
          <a:prstGeom prst="roundRect">
            <a:avLst>
              <a:gd name="adj" fmla="val 419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6" name="Google Shape;306;p38">
            <a:extLst>
              <a:ext uri="{FF2B5EF4-FFF2-40B4-BE49-F238E27FC236}">
                <a16:creationId xmlns:a16="http://schemas.microsoft.com/office/drawing/2014/main" id="{A24F63D0-776A-EACD-02D1-25201268A776}"/>
              </a:ext>
            </a:extLst>
          </p:cNvPr>
          <p:cNvSpPr/>
          <p:nvPr/>
        </p:nvSpPr>
        <p:spPr>
          <a:xfrm>
            <a:off x="332199" y="323700"/>
            <a:ext cx="8104569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Deployment</a:t>
            </a:r>
            <a:endParaRPr lang="en-US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7" name="Google Shape;307;p38">
            <a:extLst>
              <a:ext uri="{FF2B5EF4-FFF2-40B4-BE49-F238E27FC236}">
                <a16:creationId xmlns:a16="http://schemas.microsoft.com/office/drawing/2014/main" id="{9B871EFF-81EE-5853-3B1C-17723965B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7795435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Deploy directly to GCP – Cloud Run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Non-GCP deployments – Docker container</a:t>
            </a: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Identify good Artifact services</a:t>
            </a: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Serverless deployments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295DF-1EEE-33BA-EBA8-DC0D137A881B}"/>
              </a:ext>
            </a:extLst>
          </p:cNvPr>
          <p:cNvSpPr txBox="1"/>
          <p:nvPr/>
        </p:nvSpPr>
        <p:spPr>
          <a:xfrm>
            <a:off x="892964" y="3112143"/>
            <a:ext cx="4683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RAM – local / low traffic / single deployment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GCS good for GCP deployments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Redis sidecar for kubernetes deployments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23BC5-ACA3-89D2-28CC-5C2FFBA213A9}"/>
              </a:ext>
            </a:extLst>
          </p:cNvPr>
          <p:cNvSpPr txBox="1"/>
          <p:nvPr/>
        </p:nvSpPr>
        <p:spPr>
          <a:xfrm>
            <a:off x="892966" y="2216650"/>
            <a:ext cx="729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Single service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</a:t>
            </a:r>
            <a:r>
              <a:rPr lang="en-AE" dirty="0"/>
              <a:t>ost as `adk api_server –port 8000`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A7277-3110-62B0-962C-17991354673E}"/>
              </a:ext>
            </a:extLst>
          </p:cNvPr>
          <p:cNvSpPr txBox="1"/>
          <p:nvPr/>
        </p:nvSpPr>
        <p:spPr>
          <a:xfrm>
            <a:off x="892965" y="4151699"/>
            <a:ext cx="729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Event driven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Scalable (to 0 if needed)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10AF1-5A7F-B0AF-6A81-89446A0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49" y="2847110"/>
            <a:ext cx="1618623" cy="161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3596F-2A1D-E39C-FD64-4FB6CD6FC426}"/>
              </a:ext>
            </a:extLst>
          </p:cNvPr>
          <p:cNvSpPr txBox="1"/>
          <p:nvPr/>
        </p:nvSpPr>
        <p:spPr>
          <a:xfrm>
            <a:off x="6510354" y="4468516"/>
            <a:ext cx="2052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Medium.com Article</a:t>
            </a:r>
          </a:p>
        </p:txBody>
      </p:sp>
    </p:spTree>
    <p:extLst>
      <p:ext uri="{BB962C8B-B14F-4D97-AF65-F5344CB8AC3E}">
        <p14:creationId xmlns:p14="http://schemas.microsoft.com/office/powerpoint/2010/main" val="1116719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94599" y="2077450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Demo </a:t>
            </a:r>
            <a:br>
              <a:rPr lang="en" sz="3759" dirty="0"/>
            </a:br>
            <a:r>
              <a:rPr lang="en" sz="3759" dirty="0"/>
              <a:t>Code on </a:t>
            </a:r>
            <a:r>
              <a:rPr lang="en" sz="3759" dirty="0" err="1"/>
              <a:t>Github</a:t>
            </a:r>
            <a:br>
              <a:rPr lang="en" sz="3759" dirty="0"/>
            </a:br>
            <a:endParaRPr sz="3580"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Dubai, UAE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E8593-42BC-8DE3-4F2D-1EC1962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92" y="2568466"/>
            <a:ext cx="2144538" cy="21494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56F9BB78-9AFA-D87A-1CA6-869A4291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>
            <a:extLst>
              <a:ext uri="{FF2B5EF4-FFF2-40B4-BE49-F238E27FC236}">
                <a16:creationId xmlns:a16="http://schemas.microsoft.com/office/drawing/2014/main" id="{9C7A4135-A752-9094-AD8D-AE28E4ED9E54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74;p25">
            <a:extLst>
              <a:ext uri="{FF2B5EF4-FFF2-40B4-BE49-F238E27FC236}">
                <a16:creationId xmlns:a16="http://schemas.microsoft.com/office/drawing/2014/main" id="{36FAF73D-A10A-1CD3-1538-6177B4BA3A42}"/>
              </a:ext>
            </a:extLst>
          </p:cNvPr>
          <p:cNvSpPr txBox="1"/>
          <p:nvPr/>
        </p:nvSpPr>
        <p:spPr>
          <a:xfrm>
            <a:off x="862361" y="1707239"/>
            <a:ext cx="6118302" cy="63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</a:p>
        </p:txBody>
      </p:sp>
      <p:pic>
        <p:nvPicPr>
          <p:cNvPr id="3" name="Picture 2" descr="Linkedin icon - Free download on Iconfinder">
            <a:extLst>
              <a:ext uri="{FF2B5EF4-FFF2-40B4-BE49-F238E27FC236}">
                <a16:creationId xmlns:a16="http://schemas.microsoft.com/office/drawing/2014/main" id="{E4299652-656C-9D4A-329F-0501AE1C0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55" y="2688139"/>
            <a:ext cx="401783" cy="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6244E7-D9B4-241A-2A87-001444EB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84" y="3734214"/>
            <a:ext cx="384554" cy="3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DDF8E-E40B-BE54-736B-B3C68E0E866F}"/>
              </a:ext>
            </a:extLst>
          </p:cNvPr>
          <p:cNvSpPr txBox="1"/>
          <p:nvPr/>
        </p:nvSpPr>
        <p:spPr>
          <a:xfrm>
            <a:off x="2066690" y="2735141"/>
            <a:ext cx="389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https://www.linkedin.com/in/rohan-mitra14/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BF76D-970A-4045-E353-782995666B7E}"/>
              </a:ext>
            </a:extLst>
          </p:cNvPr>
          <p:cNvSpPr txBox="1"/>
          <p:nvPr/>
        </p:nvSpPr>
        <p:spPr>
          <a:xfrm>
            <a:off x="2066689" y="3281969"/>
            <a:ext cx="389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https://github.com/ro1406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3E6FB-7A1F-E91D-0D9F-452DBA733D5C}"/>
              </a:ext>
            </a:extLst>
          </p:cNvPr>
          <p:cNvSpPr txBox="1"/>
          <p:nvPr/>
        </p:nvSpPr>
        <p:spPr>
          <a:xfrm>
            <a:off x="2066689" y="3768310"/>
            <a:ext cx="4661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scholar.google.com/</a:t>
            </a:r>
            <a:r>
              <a:rPr lang="en-US" dirty="0" err="1">
                <a:solidFill>
                  <a:schemeClr val="tx1"/>
                </a:solidFill>
              </a:rPr>
              <a:t>citations?user</a:t>
            </a:r>
            <a:r>
              <a:rPr lang="en-US" dirty="0">
                <a:solidFill>
                  <a:schemeClr val="tx1"/>
                </a:solidFill>
              </a:rPr>
              <a:t>=Jh0DuX4AAAAJ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BF4FAB6-2F4F-1132-EAC7-999B7830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8" r="30805" b="33802"/>
          <a:stretch/>
        </p:blipFill>
        <p:spPr bwMode="auto">
          <a:xfrm>
            <a:off x="1536994" y="3205253"/>
            <a:ext cx="417644" cy="3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69773-383E-59BD-3454-63B7779BE1DF}"/>
              </a:ext>
            </a:extLst>
          </p:cNvPr>
          <p:cNvSpPr txBox="1"/>
          <p:nvPr/>
        </p:nvSpPr>
        <p:spPr>
          <a:xfrm>
            <a:off x="2066689" y="42546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https://medium.com/@rohanmitra8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B943A0-AE83-F1BD-908D-AEB30450A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57" y="4329495"/>
            <a:ext cx="951596" cy="1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803C777-99B7-638A-8332-55F0E0E2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>
            <a:extLst>
              <a:ext uri="{FF2B5EF4-FFF2-40B4-BE49-F238E27FC236}">
                <a16:creationId xmlns:a16="http://schemas.microsoft.com/office/drawing/2014/main" id="{F34083ED-28E5-A404-08DA-7E5A97B2AC18}"/>
              </a:ext>
            </a:extLst>
          </p:cNvPr>
          <p:cNvSpPr/>
          <p:nvPr/>
        </p:nvSpPr>
        <p:spPr>
          <a:xfrm>
            <a:off x="332200" y="1292675"/>
            <a:ext cx="8455812" cy="3527100"/>
          </a:xfrm>
          <a:prstGeom prst="roundRect">
            <a:avLst>
              <a:gd name="adj" fmla="val 419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8" name="Google Shape;298;p37">
            <a:extLst>
              <a:ext uri="{FF2B5EF4-FFF2-40B4-BE49-F238E27FC236}">
                <a16:creationId xmlns:a16="http://schemas.microsoft.com/office/drawing/2014/main" id="{8CE55BFB-FE26-E95A-1392-14384E589472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Stock Market Analysis Bot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8E637654-7B5B-DB12-C3FE-9590B7AF9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Take a particular stock and time period, and conduct analysis on how the stock performed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Search the web for headlines about the stock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Analyze the market sentiment towards the stock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Fetch and analyze temporal data (prices &amp; volume of the stock) in that time period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Collate data, summarize, and identify actionable insights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Make an organized report</a:t>
            </a:r>
            <a:endParaRPr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11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E9B3958-140B-8E2C-0D7D-C952320E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>
            <a:extLst>
              <a:ext uri="{FF2B5EF4-FFF2-40B4-BE49-F238E27FC236}">
                <a16:creationId xmlns:a16="http://schemas.microsoft.com/office/drawing/2014/main" id="{81DBAE01-3415-883E-D082-B6EFDE36D8C0}"/>
              </a:ext>
            </a:extLst>
          </p:cNvPr>
          <p:cNvSpPr/>
          <p:nvPr/>
        </p:nvSpPr>
        <p:spPr>
          <a:xfrm>
            <a:off x="332200" y="1292675"/>
            <a:ext cx="8455812" cy="3527100"/>
          </a:xfrm>
          <a:prstGeom prst="roundRect">
            <a:avLst>
              <a:gd name="adj" fmla="val 419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6" name="Google Shape;306;p38">
            <a:extLst>
              <a:ext uri="{FF2B5EF4-FFF2-40B4-BE49-F238E27FC236}">
                <a16:creationId xmlns:a16="http://schemas.microsoft.com/office/drawing/2014/main" id="{73368F40-3919-C072-E908-78211D013A7D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Adaptable Design – Other Use Cases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299;p37">
            <a:extLst>
              <a:ext uri="{FF2B5EF4-FFF2-40B4-BE49-F238E27FC236}">
                <a16:creationId xmlns:a16="http://schemas.microsoft.com/office/drawing/2014/main" id="{58C42D47-A252-7273-2C96-6282F7B3F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Weekly sales reports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Daily operations status reports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Chatting with your data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Strategic planning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Generating insights from various data sources</a:t>
            </a:r>
            <a:endParaRPr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2458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AE70E7C4-CAC2-207C-FFB9-4BA7DF34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2;p39">
            <a:extLst>
              <a:ext uri="{FF2B5EF4-FFF2-40B4-BE49-F238E27FC236}">
                <a16:creationId xmlns:a16="http://schemas.microsoft.com/office/drawing/2014/main" id="{7A994D12-6AAF-E727-E1E4-E9DEF1669070}"/>
              </a:ext>
            </a:extLst>
          </p:cNvPr>
          <p:cNvSpPr/>
          <p:nvPr/>
        </p:nvSpPr>
        <p:spPr>
          <a:xfrm>
            <a:off x="3252926" y="1292674"/>
            <a:ext cx="5435476" cy="3726055"/>
          </a:xfrm>
          <a:prstGeom prst="roundRect">
            <a:avLst>
              <a:gd name="adj" fmla="val 419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2" name="Google Shape;312;p39">
            <a:extLst>
              <a:ext uri="{FF2B5EF4-FFF2-40B4-BE49-F238E27FC236}">
                <a16:creationId xmlns:a16="http://schemas.microsoft.com/office/drawing/2014/main" id="{5F4B9B78-5CA3-94C4-DA07-691B699FBF1B}"/>
              </a:ext>
            </a:extLst>
          </p:cNvPr>
          <p:cNvSpPr/>
          <p:nvPr/>
        </p:nvSpPr>
        <p:spPr>
          <a:xfrm>
            <a:off x="332199" y="1292675"/>
            <a:ext cx="2549908" cy="3726054"/>
          </a:xfrm>
          <a:prstGeom prst="roundRect">
            <a:avLst>
              <a:gd name="adj" fmla="val 419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4" name="Google Shape;314;p39">
            <a:extLst>
              <a:ext uri="{FF2B5EF4-FFF2-40B4-BE49-F238E27FC236}">
                <a16:creationId xmlns:a16="http://schemas.microsoft.com/office/drawing/2014/main" id="{EBF26A88-69BC-19F5-B6F5-3A4881A56702}"/>
              </a:ext>
            </a:extLst>
          </p:cNvPr>
          <p:cNvSpPr/>
          <p:nvPr/>
        </p:nvSpPr>
        <p:spPr>
          <a:xfrm>
            <a:off x="332199" y="323700"/>
            <a:ext cx="8356203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ADK Agents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" name="Google Shape;299;p37">
            <a:extLst>
              <a:ext uri="{FF2B5EF4-FFF2-40B4-BE49-F238E27FC236}">
                <a16:creationId xmlns:a16="http://schemas.microsoft.com/office/drawing/2014/main" id="{F4CE3684-F0EA-14C7-E2DC-F929C6784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2198" y="1295946"/>
            <a:ext cx="2549907" cy="443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5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LLM Agent</a:t>
            </a:r>
          </a:p>
          <a:p>
            <a:pPr marL="285750" indent="-285750" algn="ctr">
              <a:spcAft>
                <a:spcPts val="1200"/>
              </a:spcAft>
              <a:buClr>
                <a:schemeClr val="tx1"/>
              </a:buClr>
            </a:pPr>
            <a:endParaRPr lang="en-US" sz="15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299;p37">
            <a:extLst>
              <a:ext uri="{FF2B5EF4-FFF2-40B4-BE49-F238E27FC236}">
                <a16:creationId xmlns:a16="http://schemas.microsoft.com/office/drawing/2014/main" id="{54410987-C627-17AD-9388-8B57B3828D9E}"/>
              </a:ext>
            </a:extLst>
          </p:cNvPr>
          <p:cNvSpPr txBox="1">
            <a:spLocks/>
          </p:cNvSpPr>
          <p:nvPr/>
        </p:nvSpPr>
        <p:spPr>
          <a:xfrm>
            <a:off x="3252926" y="1295946"/>
            <a:ext cx="5272488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</a:p>
        </p:txBody>
      </p:sp>
      <p:sp>
        <p:nvSpPr>
          <p:cNvPr id="10" name="Google Shape;313;p39">
            <a:extLst>
              <a:ext uri="{FF2B5EF4-FFF2-40B4-BE49-F238E27FC236}">
                <a16:creationId xmlns:a16="http://schemas.microsoft.com/office/drawing/2014/main" id="{8220D079-9D2A-7603-8FBA-BF48CDE67150}"/>
              </a:ext>
            </a:extLst>
          </p:cNvPr>
          <p:cNvSpPr/>
          <p:nvPr/>
        </p:nvSpPr>
        <p:spPr>
          <a:xfrm>
            <a:off x="3381571" y="1863700"/>
            <a:ext cx="2175944" cy="3064287"/>
          </a:xfrm>
          <a:prstGeom prst="roundRect">
            <a:avLst>
              <a:gd name="adj" fmla="val 4197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" name="Google Shape;313;p39">
            <a:extLst>
              <a:ext uri="{FF2B5EF4-FFF2-40B4-BE49-F238E27FC236}">
                <a16:creationId xmlns:a16="http://schemas.microsoft.com/office/drawing/2014/main" id="{B41AF99E-7B3C-3139-57F9-B25C4FAAB090}"/>
              </a:ext>
            </a:extLst>
          </p:cNvPr>
          <p:cNvSpPr/>
          <p:nvPr/>
        </p:nvSpPr>
        <p:spPr>
          <a:xfrm>
            <a:off x="5884069" y="1844217"/>
            <a:ext cx="2641345" cy="3064287"/>
          </a:xfrm>
          <a:prstGeom prst="roundRect">
            <a:avLst>
              <a:gd name="adj" fmla="val 4197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" name="Google Shape;299;p37">
            <a:extLst>
              <a:ext uri="{FF2B5EF4-FFF2-40B4-BE49-F238E27FC236}">
                <a16:creationId xmlns:a16="http://schemas.microsoft.com/office/drawing/2014/main" id="{41FB7D9A-39C3-1182-4BC5-9D776597A539}"/>
              </a:ext>
            </a:extLst>
          </p:cNvPr>
          <p:cNvSpPr txBox="1">
            <a:spLocks/>
          </p:cNvSpPr>
          <p:nvPr/>
        </p:nvSpPr>
        <p:spPr>
          <a:xfrm>
            <a:off x="3381570" y="1892596"/>
            <a:ext cx="2175943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</a:p>
        </p:txBody>
      </p:sp>
      <p:sp>
        <p:nvSpPr>
          <p:cNvPr id="8" name="Google Shape;299;p37">
            <a:extLst>
              <a:ext uri="{FF2B5EF4-FFF2-40B4-BE49-F238E27FC236}">
                <a16:creationId xmlns:a16="http://schemas.microsoft.com/office/drawing/2014/main" id="{BEE97B9D-2BF9-2859-487E-BD57B9C5AE9A}"/>
              </a:ext>
            </a:extLst>
          </p:cNvPr>
          <p:cNvSpPr txBox="1">
            <a:spLocks/>
          </p:cNvSpPr>
          <p:nvPr/>
        </p:nvSpPr>
        <p:spPr>
          <a:xfrm>
            <a:off x="5889361" y="1892596"/>
            <a:ext cx="2641345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B38B1-3437-2DE5-A329-291275661A34}"/>
              </a:ext>
            </a:extLst>
          </p:cNvPr>
          <p:cNvSpPr/>
          <p:nvPr/>
        </p:nvSpPr>
        <p:spPr>
          <a:xfrm>
            <a:off x="746081" y="2114469"/>
            <a:ext cx="651581" cy="3324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D2181-18CC-08D4-910D-E630F4176B01}"/>
              </a:ext>
            </a:extLst>
          </p:cNvPr>
          <p:cNvSpPr/>
          <p:nvPr/>
        </p:nvSpPr>
        <p:spPr>
          <a:xfrm>
            <a:off x="1163946" y="3243047"/>
            <a:ext cx="823658" cy="4574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LLM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CA1C97-F80F-6330-B1DD-DDEF55D53B88}"/>
              </a:ext>
            </a:extLst>
          </p:cNvPr>
          <p:cNvSpPr/>
          <p:nvPr/>
        </p:nvSpPr>
        <p:spPr>
          <a:xfrm>
            <a:off x="1163946" y="4007544"/>
            <a:ext cx="823658" cy="4574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34162-B6BB-5266-2DB9-E23F8B31A9D2}"/>
              </a:ext>
            </a:extLst>
          </p:cNvPr>
          <p:cNvSpPr/>
          <p:nvPr/>
        </p:nvSpPr>
        <p:spPr>
          <a:xfrm>
            <a:off x="4088668" y="2362098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Input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B344F-F2CB-C259-A589-10CB415E035C}"/>
              </a:ext>
            </a:extLst>
          </p:cNvPr>
          <p:cNvSpPr/>
          <p:nvPr/>
        </p:nvSpPr>
        <p:spPr>
          <a:xfrm>
            <a:off x="3877533" y="2935976"/>
            <a:ext cx="1121752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2CDD3-7B83-048F-73BF-D4681DDAE42A}"/>
              </a:ext>
            </a:extLst>
          </p:cNvPr>
          <p:cNvSpPr/>
          <p:nvPr/>
        </p:nvSpPr>
        <p:spPr>
          <a:xfrm>
            <a:off x="4088668" y="4545231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2609B-B963-25CE-93BB-9E8C004D641B}"/>
              </a:ext>
            </a:extLst>
          </p:cNvPr>
          <p:cNvSpPr/>
          <p:nvPr/>
        </p:nvSpPr>
        <p:spPr>
          <a:xfrm>
            <a:off x="3878654" y="3471760"/>
            <a:ext cx="1121752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4EE69-8BAF-3CEB-7B42-4B3FFD5305C7}"/>
              </a:ext>
            </a:extLst>
          </p:cNvPr>
          <p:cNvSpPr/>
          <p:nvPr/>
        </p:nvSpPr>
        <p:spPr>
          <a:xfrm>
            <a:off x="6874311" y="2280719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Input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961053-5264-0670-47A0-59185EFE1A21}"/>
              </a:ext>
            </a:extLst>
          </p:cNvPr>
          <p:cNvSpPr/>
          <p:nvPr/>
        </p:nvSpPr>
        <p:spPr>
          <a:xfrm>
            <a:off x="6055267" y="3131505"/>
            <a:ext cx="749926" cy="3775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816731-447A-362B-EFCD-4B0B0221D3B5}"/>
              </a:ext>
            </a:extLst>
          </p:cNvPr>
          <p:cNvSpPr/>
          <p:nvPr/>
        </p:nvSpPr>
        <p:spPr>
          <a:xfrm>
            <a:off x="6005023" y="4037112"/>
            <a:ext cx="1032736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Output_Key1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BE6392-E68B-0002-8292-5D838C7A4C78}"/>
              </a:ext>
            </a:extLst>
          </p:cNvPr>
          <p:cNvSpPr/>
          <p:nvPr/>
        </p:nvSpPr>
        <p:spPr>
          <a:xfrm>
            <a:off x="7037759" y="3139018"/>
            <a:ext cx="749926" cy="3775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9BB0F7-1B02-1DAC-C816-E60A180A3DF5}"/>
              </a:ext>
            </a:extLst>
          </p:cNvPr>
          <p:cNvSpPr txBox="1"/>
          <p:nvPr/>
        </p:nvSpPr>
        <p:spPr>
          <a:xfrm>
            <a:off x="8144572" y="3152306"/>
            <a:ext cx="36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B1FD5E-928E-E37F-6801-162F2443E28E}"/>
              </a:ext>
            </a:extLst>
          </p:cNvPr>
          <p:cNvSpPr txBox="1"/>
          <p:nvPr/>
        </p:nvSpPr>
        <p:spPr>
          <a:xfrm>
            <a:off x="4252115" y="3992326"/>
            <a:ext cx="36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8D3BB0-B778-76DE-95B5-CA01D4EB29D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575775" y="3700472"/>
            <a:ext cx="0" cy="30707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7505EE-3FEE-0119-E848-34CC422D9F7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4435025" y="2611130"/>
            <a:ext cx="3384" cy="3248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A4E497-B136-3C63-578C-764F22C77E16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4438409" y="3185008"/>
            <a:ext cx="1121" cy="2867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B82628-9A1E-538F-4159-28D8D84AE21F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flipH="1">
            <a:off x="4435025" y="3720792"/>
            <a:ext cx="4505" cy="2867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F04DE9-A426-5874-D40D-7E3426527F76}"/>
              </a:ext>
            </a:extLst>
          </p:cNvPr>
          <p:cNvCxnSpPr>
            <a:cxnSpLocks/>
            <a:stCxn id="31" idx="2"/>
            <a:endCxn id="17" idx="0"/>
          </p:cNvCxnSpPr>
          <p:nvPr/>
        </p:nvCxnSpPr>
        <p:spPr>
          <a:xfrm>
            <a:off x="4435025" y="4300103"/>
            <a:ext cx="0" cy="24512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F147BF2-8B38-583F-5A29-A472258BD118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rot="5400000">
            <a:off x="6524572" y="2435409"/>
            <a:ext cx="601754" cy="790438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CB2930C-DBE8-3491-8F26-0787D185AF72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rot="16200000" flipH="1">
            <a:off x="7012062" y="2738357"/>
            <a:ext cx="609267" cy="19205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F2D404B-09A6-75A9-563A-1F280011E926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rot="16200000" flipH="1">
            <a:off x="7473198" y="2277221"/>
            <a:ext cx="601755" cy="110681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8083D545-6613-CC67-1112-F557B9DCAA2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16200000" flipH="1">
            <a:off x="6211788" y="3727508"/>
            <a:ext cx="528045" cy="9116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918BC65-9F4A-38E2-B3F3-8D6CDA83B28A}"/>
              </a:ext>
            </a:extLst>
          </p:cNvPr>
          <p:cNvSpPr/>
          <p:nvPr/>
        </p:nvSpPr>
        <p:spPr>
          <a:xfrm>
            <a:off x="7220667" y="4027302"/>
            <a:ext cx="1186641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Output_Key2</a:t>
            </a:r>
          </a:p>
        </p:txBody>
      </p:sp>
      <p:cxnSp>
        <p:nvCxnSpPr>
          <p:cNvPr id="257" name="Elbow Connector 256">
            <a:extLst>
              <a:ext uri="{FF2B5EF4-FFF2-40B4-BE49-F238E27FC236}">
                <a16:creationId xmlns:a16="http://schemas.microsoft.com/office/drawing/2014/main" id="{7AFC2B93-6E80-7003-0301-93AF8A619858}"/>
              </a:ext>
            </a:extLst>
          </p:cNvPr>
          <p:cNvCxnSpPr>
            <a:cxnSpLocks/>
            <a:stCxn id="28" idx="2"/>
            <a:endCxn id="256" idx="0"/>
          </p:cNvCxnSpPr>
          <p:nvPr/>
        </p:nvCxnSpPr>
        <p:spPr>
          <a:xfrm rot="16200000" flipH="1">
            <a:off x="7357994" y="3571308"/>
            <a:ext cx="510722" cy="40126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>
            <a:extLst>
              <a:ext uri="{FF2B5EF4-FFF2-40B4-BE49-F238E27FC236}">
                <a16:creationId xmlns:a16="http://schemas.microsoft.com/office/drawing/2014/main" id="{EDA6BBF8-CA58-5267-45EE-F15B1F9889F6}"/>
              </a:ext>
            </a:extLst>
          </p:cNvPr>
          <p:cNvSpPr/>
          <p:nvPr/>
        </p:nvSpPr>
        <p:spPr>
          <a:xfrm>
            <a:off x="1662088" y="2114469"/>
            <a:ext cx="823657" cy="3324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Prompt</a:t>
            </a:r>
          </a:p>
        </p:txBody>
      </p:sp>
      <p:cxnSp>
        <p:nvCxnSpPr>
          <p:cNvPr id="286" name="Elbow Connector 285">
            <a:extLst>
              <a:ext uri="{FF2B5EF4-FFF2-40B4-BE49-F238E27FC236}">
                <a16:creationId xmlns:a16="http://schemas.microsoft.com/office/drawing/2014/main" id="{874A29CA-9622-201B-18EE-CA59AFDB3F4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925784" y="2593055"/>
            <a:ext cx="796079" cy="503903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5B529D-72FA-1209-8009-F1CA3CDCAF8E}"/>
              </a:ext>
            </a:extLst>
          </p:cNvPr>
          <p:cNvCxnSpPr>
            <a:stCxn id="284" idx="2"/>
            <a:endCxn id="13" idx="0"/>
          </p:cNvCxnSpPr>
          <p:nvPr/>
        </p:nvCxnSpPr>
        <p:spPr>
          <a:xfrm rot="5400000">
            <a:off x="1426807" y="2595936"/>
            <a:ext cx="796079" cy="498142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3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D933B524-DD03-C26A-AEE5-50061139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9DA6B3F-E5CB-A1C4-F8B7-BE39059BA96D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54304396-2F7F-D345-0842-6C985B7C54F8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1592C380-194D-1D39-0FBE-410BE5FDFD56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8ECFF084-F0E7-E97B-4EAA-42FD59279531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B539DE98-AF71-DE4C-0FB8-53ABC30E31AF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544627E3-F9D0-E7D2-5096-FBCE82EC9B02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407E11FC-B7E5-6072-1747-B4F5B1731A1D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731166A5-E4BA-3A39-BAEE-3BEEB7834EA8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DBD9A5B-1F52-5A44-DA58-35EE9B3EE61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CEE0D263-EA7C-73D9-1CD4-833BE7C91235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DE07D8E-9A41-46B4-E5EE-3EAC2E0E73FD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AEDEAE7-D434-0887-DD6C-B5431B5F6D7B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5229-30F4-A40D-3034-934427D3FA5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6E8C78A-7EC7-D363-12E8-17283FE3C76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DD95709-8F67-3124-F3AE-56817FA6AC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A417E-6787-EDFD-8601-B1EABC1EDCC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323C6D6B-8A66-41B3-731C-C0E1CB9363E1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D822BBED-6E06-A881-820F-24C6BE0F6CCC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2D2D480-CF43-15DB-2F6C-AFCF95B419B6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A2D046-E800-B948-5E30-8869FB420BF1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D8696A59-DFEC-ED5A-90B4-E4B17A083D88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A6149A7D-6310-CC90-5A2F-083DD2AC4DD9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97ADE188-08C8-02AE-2B27-CD388DC53446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FE64B4C7-D343-2F4F-5229-30735E207B5D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03F1678C-563F-3F8B-8006-6307FAD33B20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86F3C0F9-FDF7-F75A-646C-B92C800F34F1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4FB6BFAE-34F4-1064-88C5-B2E1A5C36460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63FF887C-C79A-497E-E0D2-4570F80D8593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AB2E893-ED7F-D39A-84E9-78ADF4927461}"/>
              </a:ext>
            </a:extLst>
          </p:cNvPr>
          <p:cNvCxnSpPr>
            <a:cxnSpLocks/>
            <a:stCxn id="2" idx="2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97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B2D1CA12-F1F7-47F7-3BB2-C89490A3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28;p57">
            <a:extLst>
              <a:ext uri="{FF2B5EF4-FFF2-40B4-BE49-F238E27FC236}">
                <a16:creationId xmlns:a16="http://schemas.microsoft.com/office/drawing/2014/main" id="{F718FEC8-D7FF-1DC8-3F94-6472D3E9691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306;p38">
            <a:extLst>
              <a:ext uri="{FF2B5EF4-FFF2-40B4-BE49-F238E27FC236}">
                <a16:creationId xmlns:a16="http://schemas.microsoft.com/office/drawing/2014/main" id="{39A667EA-DC54-2BD3-E9E3-71DE430724B5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" name="Google Shape;299;p37">
            <a:extLst>
              <a:ext uri="{FF2B5EF4-FFF2-40B4-BE49-F238E27FC236}">
                <a16:creationId xmlns:a16="http://schemas.microsoft.com/office/drawing/2014/main" id="{9336400F-536B-72E9-39CD-47D19FF4E94D}"/>
              </a:ext>
            </a:extLst>
          </p:cNvPr>
          <p:cNvSpPr txBox="1">
            <a:spLocks/>
          </p:cNvSpPr>
          <p:nvPr/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A9812D-D665-F1C0-A7D8-EF0A63EBA54D}"/>
              </a:ext>
            </a:extLst>
          </p:cNvPr>
          <p:cNvSpPr/>
          <p:nvPr/>
        </p:nvSpPr>
        <p:spPr>
          <a:xfrm>
            <a:off x="332199" y="1128713"/>
            <a:ext cx="8455811" cy="3843337"/>
          </a:xfrm>
          <a:prstGeom prst="roundRect">
            <a:avLst/>
          </a:prstGeom>
          <a:solidFill>
            <a:srgbClr val="C3ED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Google Shape;299;p37">
            <a:extLst>
              <a:ext uri="{FF2B5EF4-FFF2-40B4-BE49-F238E27FC236}">
                <a16:creationId xmlns:a16="http://schemas.microsoft.com/office/drawing/2014/main" id="{09AF58A6-2EA8-EA36-6284-C63390867530}"/>
              </a:ext>
            </a:extLst>
          </p:cNvPr>
          <p:cNvSpPr txBox="1">
            <a:spLocks/>
          </p:cNvSpPr>
          <p:nvPr/>
        </p:nvSpPr>
        <p:spPr>
          <a:xfrm>
            <a:off x="557929" y="123769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Interacts with the user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Ask the user for a stock (ticker or name of publicly listed company)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Ask the user for a date range 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Validate inputs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Initiate workflow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Return result to user as message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06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C6C19909-19EF-174D-AD23-153F85F4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2CAC8D9-0045-AC8B-FF4D-41BAC768369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9BE1B24-BD4F-126B-24D7-AB46D7C11C54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C78177E5-B324-131E-5371-8397820751BE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FA55E247-CABD-9486-26EA-52B5FDCB67B5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AB1270EE-E00E-C1E1-4DDC-8553A0200450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3CA57188-0AAC-21BC-5C50-EF98ECC31741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47F5136-C8DE-B18F-457E-EA3F543F0E1A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17B07B8B-BEBA-64F0-4519-7B8034B863DF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0807C807-EC19-29CD-B46D-37BC0059C468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BE976BEA-7F60-6E52-7DFB-08088832CD08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B20F773-4FB4-D07C-72BD-7D9C95884FBA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D2DDCDC-531B-E931-57AB-169133D008E0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5FF2D-7913-F7E8-19F4-6D5E05DEBE9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B45C10E-72AC-033E-5053-0E163802863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3F9BF2C-EE19-7C51-FE88-80D4B580A23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E1757E-5A39-F118-1561-9DE7CCCD6C4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C25661E8-9904-C06D-9943-8CDB8E77F278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353AD7A8-137B-1500-6226-0FF2F5E612D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8B65908-7152-0573-D725-DC456D1D0A23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A9E7E98-BC45-4DBD-EDEB-11E121553A8B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E5CA34DC-F34A-C4C4-F7AD-DD0625C7533E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A174535A-C84D-BD26-17FE-8A7B14D7291C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FF104B49-05C9-A054-7CF1-D663AED2EC59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6130791-3DA2-23C2-169B-8014C23B3208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3DCC98D6-FFB5-CBD7-B8C4-4F16BCD7F724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7C5DCF47-7B1D-CA77-B45C-196C0EFB4E72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78172AE2-54BD-FA61-41D5-150F6C3A0AC2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B7FF37C-BB32-7522-6218-74D7AA158E24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56F73F-9CA5-E716-D446-6C3C5A6404DF}"/>
              </a:ext>
            </a:extLst>
          </p:cNvPr>
          <p:cNvCxnSpPr>
            <a:cxnSpLocks/>
            <a:stCxn id="2" idx="2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1A08842C-5CAD-BD63-3DAF-FB0A75ED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95D0C74C-CF95-024C-FBB2-0D49705224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F0B080A5-FFE4-E749-A927-2F08A4720F58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809F9C-4B45-E9EA-4E4B-90314B09CBDC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CF7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0D276B01-6BA4-138C-9E0F-C9CA979110A9}"/>
              </a:ext>
            </a:extLst>
          </p:cNvPr>
          <p:cNvSpPr txBox="1">
            <a:spLocks/>
          </p:cNvSpPr>
          <p:nvPr/>
        </p:nvSpPr>
        <p:spPr>
          <a:xfrm>
            <a:off x="657939" y="1262719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Sequential agent</a:t>
            </a:r>
          </a:p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Input text from the Interface agent</a:t>
            </a:r>
          </a:p>
          <a:p>
            <a:pPr lvl="1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</a:pP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First execute Data Retriever Agent (result stored in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output_key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Then execute Analyzer &amp; Summarizer Agent (result stored in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output_key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Once done, return control to Interface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055AB-3918-4C5E-26F9-F2B66B0F5FA4}"/>
              </a:ext>
            </a:extLst>
          </p:cNvPr>
          <p:cNvSpPr txBox="1"/>
          <p:nvPr/>
        </p:nvSpPr>
        <p:spPr>
          <a:xfrm>
            <a:off x="1052497" y="2048530"/>
            <a:ext cx="754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Eg: 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GOOG stock performance, news sentiment, technical indicators, and provide trading recommendations for the period 2025-08-01 to 2025-08-31.”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159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1123</Words>
  <Application>Microsoft Macintosh PowerPoint</Application>
  <PresentationFormat>On-screen Show (16:9)</PresentationFormat>
  <Paragraphs>293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Google Sans</vt:lpstr>
      <vt:lpstr>Courier New</vt:lpstr>
      <vt:lpstr>Arial</vt:lpstr>
      <vt:lpstr>Roboto Mono Light</vt:lpstr>
      <vt:lpstr>DevFest 2024</vt:lpstr>
      <vt:lpstr>It Starts with a Stock Bot: An Agentic AI Design Pattern for Scalable AI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 Code on Github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Rohan Mitra</cp:lastModifiedBy>
  <cp:revision>12</cp:revision>
  <dcterms:modified xsi:type="dcterms:W3CDTF">2025-10-03T22:42:50Z</dcterms:modified>
</cp:coreProperties>
</file>